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67" r:id="rId3"/>
    <p:sldId id="266" r:id="rId4"/>
    <p:sldId id="257" r:id="rId5"/>
    <p:sldId id="272" r:id="rId6"/>
    <p:sldId id="273" r:id="rId7"/>
    <p:sldId id="260" r:id="rId8"/>
    <p:sldId id="271" r:id="rId9"/>
    <p:sldId id="259" r:id="rId10"/>
    <p:sldId id="262" r:id="rId11"/>
    <p:sldId id="263" r:id="rId12"/>
    <p:sldId id="264" r:id="rId13"/>
    <p:sldId id="265" r:id="rId14"/>
    <p:sldId id="274" r:id="rId15"/>
    <p:sldId id="275" r:id="rId16"/>
    <p:sldId id="276" r:id="rId17"/>
    <p:sldId id="277" r:id="rId18"/>
    <p:sldId id="278" r:id="rId19"/>
    <p:sldId id="280" r:id="rId20"/>
    <p:sldId id="279" r:id="rId21"/>
    <p:sldId id="281" r:id="rId22"/>
    <p:sldId id="282" r:id="rId23"/>
    <p:sldId id="283" r:id="rId24"/>
    <p:sldId id="270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1"/>
    <p:restoredTop sz="94651"/>
  </p:normalViewPr>
  <p:slideViewPr>
    <p:cSldViewPr snapToGrid="0" snapToObjects="1">
      <p:cViewPr>
        <p:scale>
          <a:sx n="150" d="100"/>
          <a:sy n="150" d="100"/>
        </p:scale>
        <p:origin x="6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C13E-48F5-054B-AA52-95AED8A81F7E}" type="datetimeFigureOut">
              <a:rPr kumimoji="1" lang="zh-TW" altLang="en-US" smtClean="0"/>
              <a:t>2016/12/24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340F8-E1D0-6F4B-94D6-A2B5DB409A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83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99737"/>
            <a:ext cx="7543801" cy="4023360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8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蘋方-繁 標準體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Calibri" panose="020F0502020204030204" pitchFamily="34" charset="0"/>
        <a:buNone/>
        <a:defRPr sz="2400" kern="1200" baseline="0">
          <a:solidFill>
            <a:schemeClr val="tx1">
              <a:lumMod val="75000"/>
              <a:lumOff val="25000"/>
            </a:schemeClr>
          </a:solidFill>
          <a:latin typeface="(使用中文字型)" charset="0"/>
          <a:ea typeface="蘋方-繁 標準體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2000" kern="1200" baseline="0">
          <a:solidFill>
            <a:schemeClr val="tx1">
              <a:lumMod val="75000"/>
              <a:lumOff val="25000"/>
            </a:schemeClr>
          </a:solidFill>
          <a:latin typeface="(使用中文字型)" charset="0"/>
          <a:ea typeface="蘋方-繁 標準體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>
              <a:lumMod val="75000"/>
              <a:lumOff val="25000"/>
            </a:schemeClr>
          </a:solidFill>
          <a:latin typeface="(使用中文字型)" charset="0"/>
          <a:ea typeface="蘋方-繁 細體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>
              <a:lumMod val="75000"/>
              <a:lumOff val="25000"/>
            </a:schemeClr>
          </a:solidFill>
          <a:latin typeface="(使用中文字型)" charset="0"/>
          <a:ea typeface="蘋方-繁 細體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Font typeface="Calibri" pitchFamily="34" charset="0"/>
        <a:buChar char="◦"/>
        <a:defRPr sz="1600" kern="1200" baseline="0">
          <a:solidFill>
            <a:schemeClr val="tx1">
              <a:lumMod val="75000"/>
              <a:lumOff val="25000"/>
            </a:schemeClr>
          </a:solidFill>
          <a:latin typeface="(使用中文字型)" charset="0"/>
          <a:ea typeface="蘋方-繁 細體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-gram" TargetMode="External"/><Relationship Id="rId4" Type="http://schemas.openxmlformats.org/officeDocument/2006/relationships/hyperlink" Target="https://en.wikipedia.org/wiki/Kernel_method" TargetMode="External"/><Relationship Id="rId5" Type="http://schemas.openxmlformats.org/officeDocument/2006/relationships/hyperlink" Target="https://en.wikipedia.org/wiki/Deep_learning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Bag-of-words_mode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ealint.com/" TargetMode="External"/><Relationship Id="rId4" Type="http://schemas.openxmlformats.org/officeDocument/2006/relationships/hyperlink" Target="https://intelligent.schwab.com/" TargetMode="External"/><Relationship Id="rId5" Type="http://schemas.openxmlformats.org/officeDocument/2006/relationships/hyperlink" Target="http://www.smartchicagocollaborative.org/foodborne-chicago-on-marketwatch-twitter-bot-helps-chicago-find-dirty-restaurants/" TargetMode="External"/><Relationship Id="rId6" Type="http://schemas.openxmlformats.org/officeDocument/2006/relationships/hyperlink" Target="https://cnews.com.tw/%E8%98%8B%E6%9E%9C%EF%BC%9A%E5%B7%B2%E7%A0%B8%E4%B8%8B%E9%87%8D%E9%87%91%E6%8A%95%E8%B3%87%E8%87%AA%E9%A7%95%E7%B3%BB%E7%B5%B1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conomist.com/news/leaders/21678786-manufacturers-must-learn-behave-more-tech-firms-machine-learn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smtClean="0"/>
              <a:t>機器學習導論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412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監督</a:t>
            </a:r>
            <a:r>
              <a:rPr kumimoji="1" lang="zh-TW" altLang="en-US" dirty="0" smtClean="0"/>
              <a:t>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資料帶有標準答案時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年齡辨認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身份辨認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dirty="0" smtClean="0"/>
              <a:t>smart factories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dirty="0" err="1" smtClean="0"/>
              <a:t>fintech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製藥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274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無監督</a:t>
            </a:r>
            <a:r>
              <a:rPr kumimoji="1" lang="zh-TW" altLang="en-US" dirty="0" smtClean="0"/>
              <a:t>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資料沒附標準</a:t>
            </a:r>
            <a:r>
              <a:rPr kumimoji="1" lang="zh-TW" altLang="en-US" dirty="0"/>
              <a:t>答案時</a:t>
            </a:r>
            <a:endParaRPr kumimoji="1" lang="en-US" altLang="zh-TW" dirty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/>
              <a:t>異常</a:t>
            </a:r>
            <a:r>
              <a:rPr kumimoji="1" lang="zh-TW" altLang="en-US" dirty="0" smtClean="0"/>
              <a:t>檢測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推薦系統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39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半監督</a:t>
            </a:r>
            <a:r>
              <a:rPr kumimoji="1" lang="zh-TW" altLang="en-US" dirty="0" smtClean="0"/>
              <a:t>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少部分資料有答案、大部分資料沒有答案時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自動駕駛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食品安全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77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增強</a:t>
            </a:r>
            <a:r>
              <a:rPr kumimoji="1" lang="zh-TW" altLang="en-US" dirty="0" smtClean="0"/>
              <a:t>學習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資料沒附標準</a:t>
            </a:r>
            <a:r>
              <a:rPr kumimoji="1" lang="zh-TW" altLang="en-US" dirty="0" smtClean="0"/>
              <a:t>答案，但可以知道答案對錯時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dirty="0" err="1" smtClean="0">
                <a:latin typeface="PingFang TC" charset="-120"/>
                <a:ea typeface="PingFang TC" charset="-120"/>
                <a:cs typeface="PingFang TC" charset="-120"/>
              </a:rPr>
              <a:t>AlphaGO</a:t>
            </a:r>
            <a:endParaRPr kumimoji="1" lang="en-US" altLang="zh-TW" dirty="0" smtClean="0">
              <a:latin typeface="PingFang TC" charset="-120"/>
              <a:ea typeface="PingFang TC" charset="-120"/>
              <a:cs typeface="PingFang TC" charset="-120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自動駕駛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75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6000" dirty="0"/>
              <a:t>機器如何學習？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如何找出</a:t>
            </a:r>
            <a:r>
              <a:rPr kumimoji="1" lang="zh-TW" altLang="en-US" dirty="0"/>
              <a:t>能達到最高績效指標的</a:t>
            </a:r>
            <a:r>
              <a:rPr kumimoji="1" lang="zh-TW" altLang="en-US" dirty="0" smtClean="0"/>
              <a:t>方案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64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How does machine learn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2099736"/>
                <a:ext cx="7543801" cy="422486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/>
                  <a:t>符號定義：</a:t>
                </a:r>
                <a:endParaRPr kumimoji="1" lang="en-US" altLang="zh-TW" dirty="0" smtClean="0"/>
              </a:p>
              <a:p>
                <a:pPr marL="726948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b="1" i="1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𝒙</m:t>
                    </m:r>
                  </m:oMath>
                </a14:m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：問題描述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 (features, 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特徵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)</a:t>
                </a:r>
              </a:p>
              <a:p>
                <a:pPr marL="726948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𝑦</m:t>
                    </m:r>
                  </m:oMath>
                </a14:m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：正確答案</a:t>
                </a:r>
                <a:endParaRPr kumimoji="1" lang="en-US" altLang="zh-TW" dirty="0" smtClean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marL="726948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accent1"/>
                        </a:solidFill>
                        <a:latin typeface="Cambria Math" charset="0"/>
                        <a:ea typeface="PingFang TC" charset="-120"/>
                        <a:cs typeface="PingFang TC" charset="-120"/>
                      </a:rPr>
                      <m:t>𝑓</m:t>
                    </m:r>
                    <m:d>
                      <m:dPr>
                        <m:ctrlPr>
                          <a:rPr kumimoji="1" lang="is-IS" altLang="zh-TW" i="1">
                            <a:solidFill>
                              <a:schemeClr val="accent1"/>
                            </a:solidFill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dPr>
                      <m:e>
                        <m:r>
                          <a:rPr kumimoji="1" lang="en-US" altLang="zh-TW" b="1" i="1">
                            <a:solidFill>
                              <a:schemeClr val="accent1"/>
                            </a:solidFill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TW" altLang="en-US" dirty="0" smtClean="0">
                    <a:solidFill>
                      <a:schemeClr val="accent1"/>
                    </a:solidFill>
                    <a:latin typeface="PingFang TC" charset="-120"/>
                    <a:ea typeface="PingFang TC" charset="-120"/>
                    <a:cs typeface="PingFang TC" charset="-120"/>
                  </a:rPr>
                  <a:t>：答案函數</a:t>
                </a:r>
                <a:r>
                  <a:rPr kumimoji="1" lang="en-US" altLang="zh-TW" dirty="0" smtClean="0">
                    <a:solidFill>
                      <a:schemeClr val="accent1"/>
                    </a:solidFill>
                    <a:latin typeface="PingFang TC" charset="-120"/>
                    <a:ea typeface="PingFang TC" charset="-120"/>
                    <a:cs typeface="PingFang TC" charset="-120"/>
                  </a:rPr>
                  <a:t> (to be learned)</a:t>
                </a:r>
              </a:p>
              <a:p>
                <a:pPr marL="726948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𝐿</m:t>
                    </m:r>
                    <m:d>
                      <m:dPr>
                        <m:ctrlPr>
                          <a:rPr kumimoji="1" lang="is-I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𝑓</m:t>
                        </m:r>
                        <m:d>
                          <m:dPr>
                            <m:ctrlPr>
                              <a:rPr kumimoji="1" lang="is-IS" altLang="zh-TW" b="0" i="1" smtClean="0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</m:ctrlPr>
                          </m:dPr>
                          <m:e>
                            <m:r>
                              <a:rPr kumimoji="1" lang="en-US" altLang="zh-TW" b="1" i="1" smtClean="0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：績效指標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 (loss function, 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答錯時的損失函數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)</a:t>
                </a:r>
                <a:b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</a:br>
                <a:endParaRPr kumimoji="1" lang="en-US" altLang="zh-TW" dirty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目標：</a:t>
                </a:r>
                <a:endParaRPr kumimoji="1" lang="en-US" altLang="zh-TW" dirty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algn="ctr"/>
                <a:endParaRPr kumimoji="1" lang="en-US" altLang="zh-TW" dirty="0" smtClean="0">
                  <a:latin typeface="PingFang TC" charset="-120"/>
                  <a:ea typeface="PingFang TC" charset="-120"/>
                  <a:cs typeface="PingFang TC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2099736"/>
                <a:ext cx="7543801" cy="4224863"/>
              </a:xfrm>
              <a:blipFill rotWithShape="0">
                <a:blip r:embed="rId2"/>
                <a:stretch>
                  <a:fillRect l="-2262" t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10733" y="5384800"/>
              <a:ext cx="7171267" cy="6368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6400"/>
                    <a:gridCol w="414867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PingFang TC" charset="-120"/>
                                        <a:cs typeface="PingFang TC" charset="-12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4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  <m:r>
                                      <a:rPr kumimoji="1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PingFang TC" charset="-120"/>
                                        <a:cs typeface="PingFang TC" charset="-12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TW" sz="24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PingFang TC" charset="-120"/>
                                        <a:cs typeface="PingFang TC" charset="-120"/>
                                      </a:rPr>
                                      <m:t>E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kumimoji="1" lang="pt-BR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𝐿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𝑦</m:t>
                                            </m:r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is-I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1" lang="en-US" altLang="zh-TW" sz="2400" b="1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(1)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1210733" y="5384800"/>
              <a:ext cx="7171267" cy="6368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56400"/>
                    <a:gridCol w="414867"/>
                  </a:tblGrid>
                  <a:tr h="6368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0" t="-952" r="-6583" b="-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(1)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066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does machine learn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TW" altLang="en-US" dirty="0" smtClean="0"/>
                  <a:t>根據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 </m:t>
                    </m:r>
                    <m:r>
                      <a:rPr kumimoji="1" lang="en-US" altLang="zh-TW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𝑦</m:t>
                    </m:r>
                  </m:oMath>
                </a14:m>
                <a:r>
                  <a:rPr kumimoji="1" lang="en-US" altLang="zh-TW" dirty="0" smtClean="0"/>
                  <a:t> </a:t>
                </a:r>
                <a:r>
                  <a:rPr kumimoji="1" lang="zh-TW" altLang="en-US" dirty="0" smtClean="0"/>
                  <a:t>選擇合適的績效指標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 </m:t>
                    </m:r>
                    <m:r>
                      <a:rPr kumimoji="1" lang="en-US" altLang="zh-TW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𝐿</m:t>
                    </m:r>
                    <m:d>
                      <m:dPr>
                        <m:ctrlPr>
                          <a:rPr kumimoji="1" lang="is-I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𝑦</m:t>
                        </m:r>
                        <m:r>
                          <a:rPr kumimoji="1" lang="en-U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,</m:t>
                        </m:r>
                        <m:r>
                          <a:rPr kumimoji="1" lang="en-U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𝑓</m:t>
                        </m:r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</m:ctrlPr>
                          </m:dPr>
                          <m:e>
                            <m:r>
                              <a:rPr kumimoji="1" lang="en-US" altLang="zh-TW" b="1" i="1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TW" altLang="en-US" dirty="0" smtClean="0"/>
                  <a:t>根據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1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𝒙</m:t>
                    </m:r>
                  </m:oMath>
                </a14:m>
                <a:r>
                  <a:rPr kumimoji="1" lang="en-US" altLang="zh-TW" dirty="0" smtClean="0"/>
                  <a:t> </a:t>
                </a:r>
                <a:r>
                  <a:rPr kumimoji="1" lang="zh-TW" altLang="en-US" dirty="0" smtClean="0"/>
                  <a:t>與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𝑦</m:t>
                    </m:r>
                  </m:oMath>
                </a14:m>
                <a:r>
                  <a:rPr kumimoji="1" lang="en-US" altLang="zh-TW" dirty="0" smtClean="0"/>
                  <a:t> </a:t>
                </a:r>
                <a:r>
                  <a:rPr kumimoji="1" lang="zh-TW" altLang="en-US" dirty="0" smtClean="0"/>
                  <a:t>選擇合適的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𝑓</m:t>
                    </m:r>
                    <m:d>
                      <m:dPr>
                        <m:ctrlPr>
                          <a:rPr kumimoji="1" lang="is-I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dPr>
                      <m:e>
                        <m:r>
                          <a:rPr kumimoji="1" lang="en-US" altLang="zh-TW" b="1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zh-TW" dirty="0" smtClean="0"/>
                  <a:t> </a:t>
                </a:r>
                <a:r>
                  <a:rPr kumimoji="1" lang="zh-TW" altLang="en-US" dirty="0" smtClean="0"/>
                  <a:t>表示方式</a:t>
                </a:r>
                <a:endParaRPr kumimoji="1" lang="en-US" altLang="zh-TW" dirty="0" smtClean="0"/>
              </a:p>
              <a:p>
                <a:pPr marL="841248" lvl="1" indent="-457200">
                  <a:buFont typeface="Arial" charset="0"/>
                  <a:buChar char="•"/>
                </a:pP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  <a:hlinkClick r:id="rId2"/>
                  </a:rPr>
                  <a:t>bag-of-words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 (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  <a:hlinkClick r:id="rId3"/>
                  </a:rPr>
                  <a:t>n-gram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) + 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  <a:hlinkClick r:id="rId4"/>
                  </a:rPr>
                  <a:t>kernel trick</a:t>
                </a:r>
                <a:endParaRPr kumimoji="1" lang="en-US" altLang="zh-TW" dirty="0" smtClean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marL="841248" lvl="1" indent="-457200">
                  <a:buFont typeface="Arial" charset="0"/>
                  <a:buChar char="•"/>
                </a:pP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  <a:hlinkClick r:id="rId5"/>
                  </a:rPr>
                  <a:t>deep learning</a:t>
                </a:r>
                <a:endParaRPr kumimoji="1" lang="en-US" altLang="zh-TW" dirty="0" smtClean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marL="841248" lvl="1" indent="-457200">
                  <a:buFont typeface="Arial" charset="0"/>
                  <a:buChar char="•"/>
                </a:pPr>
                <a:r>
                  <a:rPr kumimoji="1" lang="is-IS" altLang="zh-TW" dirty="0" smtClean="0"/>
                  <a:t>…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2262" t="-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94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does machine learn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/>
                  <a:t>想法：利用資料「估計」期望值</a:t>
                </a:r>
                <a:endParaRPr kumimoji="1" lang="en-US" altLang="zh-TW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/>
                  <a:t>令</a:t>
                </a:r>
                <a:r>
                  <a:rPr kumimoji="1" lang="en-US" altLang="zh-TW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i="1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1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TW" i="1">
                                <a:latin typeface="Cambria Math" charset="0"/>
                                <a:ea typeface="PingFang TC" charset="-120"/>
                                <a:cs typeface="PingFang TC" charset="-12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  <a:ea typeface="PingFang TC" charset="-120"/>
                                    <a:cs typeface="PingFang TC" charset="-12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𝑖</m:t>
                        </m:r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 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為收集到的資料；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(1)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式可利用下列式子估計：</a:t>
                </a:r>
                <a:endParaRPr kumimoji="1" lang="en-US" altLang="zh-TW" dirty="0" smtClean="0">
                  <a:latin typeface="PingFang TC" charset="-120"/>
                  <a:ea typeface="PingFang TC" charset="-120"/>
                  <a:cs typeface="PingFang TC" charset="-120"/>
                </a:endParaRPr>
              </a:p>
              <a:p>
                <a:pPr algn="ctr"/>
                <a:endParaRPr kumimoji="1" lang="zh-TW" altLang="en-US" dirty="0">
                  <a:latin typeface="PingFang TC" charset="-120"/>
                  <a:ea typeface="PingFang TC" charset="-120"/>
                  <a:cs typeface="PingFang TC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62" t="-1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822959" y="3550778"/>
              <a:ext cx="7398174" cy="1089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7841"/>
                    <a:gridCol w="55033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PingFang TC" charset="-120"/>
                                        <a:cs typeface="PingFang TC" charset="-12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4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is-I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𝐿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24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is-I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2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2400" b="1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TW" sz="2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(2)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822959" y="3550778"/>
              <a:ext cx="7398174" cy="1089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7841"/>
                    <a:gridCol w="550333"/>
                  </a:tblGrid>
                  <a:tr h="108991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9" t="-556" r="-835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(2)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47694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4800" dirty="0" smtClean="0"/>
              <a:t>等等，有沒有哪裡怪怪的？</a:t>
            </a:r>
            <a:endParaRPr kumimoji="1" lang="zh-TW" altLang="en-US" sz="4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513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Learning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197" y="2565395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l</a:t>
            </a:r>
            <a:r>
              <a:rPr kumimoji="1" lang="en-US" altLang="zh-TW" sz="2400" dirty="0" smtClean="0"/>
              <a:t>ectures</a:t>
            </a:r>
            <a:endParaRPr kumimoji="1"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28127" y="3069395"/>
            <a:ext cx="135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xamples</a:t>
            </a:r>
            <a:endParaRPr kumimoji="1"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28127" y="3573395"/>
            <a:ext cx="135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xercises</a:t>
            </a:r>
            <a:endParaRPr kumimoji="1"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38197" y="4077395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is-IS" altLang="zh-TW" sz="2400" dirty="0" smtClean="0"/>
              <a:t>…</a:t>
            </a:r>
            <a:endParaRPr kumimoji="1"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098798" y="3342562"/>
            <a:ext cx="736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skill</a:t>
            </a:r>
            <a:endParaRPr kumimoji="1"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377264" y="3144794"/>
            <a:ext cx="12446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xams,</a:t>
            </a:r>
          </a:p>
          <a:p>
            <a:r>
              <a:rPr kumimoji="1" lang="en-US" altLang="zh-TW" sz="2400" dirty="0"/>
              <a:t>t</a:t>
            </a:r>
            <a:r>
              <a:rPr kumimoji="1" lang="en-US" altLang="zh-TW" sz="2400" dirty="0" smtClean="0"/>
              <a:t>ests, </a:t>
            </a:r>
            <a:r>
              <a:rPr kumimoji="1" lang="is-IS" altLang="zh-TW" sz="2400" dirty="0" smtClean="0"/>
              <a:t>…</a:t>
            </a:r>
            <a:endParaRPr kumimoji="1"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163728" y="3325628"/>
            <a:ext cx="103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???</a:t>
            </a:r>
            <a:endParaRPr kumimoji="1" lang="zh-TW" altLang="en-US" sz="2400" dirty="0"/>
          </a:p>
        </p:txBody>
      </p:sp>
      <p:cxnSp>
        <p:nvCxnSpPr>
          <p:cNvPr id="36" name="直線箭頭接點 35"/>
          <p:cNvCxnSpPr>
            <a:stCxn id="4" idx="3"/>
          </p:cNvCxnSpPr>
          <p:nvPr/>
        </p:nvCxnSpPr>
        <p:spPr>
          <a:xfrm>
            <a:off x="2082797" y="2796228"/>
            <a:ext cx="1016001" cy="54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/>
          <p:cNvCxnSpPr>
            <a:stCxn id="29" idx="3"/>
          </p:cNvCxnSpPr>
          <p:nvPr/>
        </p:nvCxnSpPr>
        <p:spPr>
          <a:xfrm>
            <a:off x="2082797" y="3300228"/>
            <a:ext cx="1016001" cy="15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30" idx="3"/>
            <a:endCxn id="32" idx="1"/>
          </p:cNvCxnSpPr>
          <p:nvPr/>
        </p:nvCxnSpPr>
        <p:spPr>
          <a:xfrm flipV="1">
            <a:off x="2082797" y="3573395"/>
            <a:ext cx="1016001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/>
          <p:cNvCxnSpPr>
            <a:stCxn id="31" idx="3"/>
          </p:cNvCxnSpPr>
          <p:nvPr/>
        </p:nvCxnSpPr>
        <p:spPr>
          <a:xfrm flipV="1">
            <a:off x="2082797" y="3699933"/>
            <a:ext cx="1016001" cy="608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>
            <a:stCxn id="32" idx="3"/>
            <a:endCxn id="33" idx="1"/>
          </p:cNvCxnSpPr>
          <p:nvPr/>
        </p:nvCxnSpPr>
        <p:spPr>
          <a:xfrm flipV="1">
            <a:off x="3835400" y="3560293"/>
            <a:ext cx="541864" cy="1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>
            <a:stCxn id="33" idx="3"/>
            <a:endCxn id="34" idx="1"/>
          </p:cNvCxnSpPr>
          <p:nvPr/>
        </p:nvCxnSpPr>
        <p:spPr>
          <a:xfrm flipV="1">
            <a:off x="5621864" y="3556461"/>
            <a:ext cx="541864" cy="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0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大綱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>
                <a:latin typeface="PingFang TC" charset="-120"/>
                <a:ea typeface="PingFang TC" charset="-120"/>
                <a:cs typeface="PingFang TC" charset="-120"/>
              </a:rPr>
              <a:t>What is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>
                <a:latin typeface="PingFang TC" charset="-120"/>
                <a:ea typeface="PingFang TC" charset="-120"/>
                <a:cs typeface="PingFang TC" charset="-120"/>
              </a:rPr>
              <a:t>Applications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rPr>
              <a:t>Types of machine learning problems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>
                <a:latin typeface="PingFang TC" charset="-120"/>
                <a:ea typeface="PingFang TC" charset="-120"/>
                <a:cs typeface="PingFang TC" charset="-120"/>
              </a:rPr>
              <a:t>How does machine learn</a:t>
            </a:r>
            <a:r>
              <a:rPr kumimoji="1" lang="en-US" altLang="zh-TW" dirty="0" smtClean="0">
                <a:latin typeface="PingFang TC" charset="-120"/>
                <a:ea typeface="PingFang TC" charset="-120"/>
                <a:cs typeface="PingFang TC" charset="-120"/>
              </a:rPr>
              <a:t>?</a:t>
            </a:r>
            <a:endParaRPr kumimoji="1" lang="en-US" altLang="zh-TW" dirty="0" smtClean="0">
              <a:solidFill>
                <a:schemeClr val="tx1"/>
              </a:solidFill>
              <a:latin typeface="PingFang TC" charset="-120"/>
              <a:ea typeface="PingFang TC" charset="-120"/>
              <a:cs typeface="PingFang TC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>
                <a:solidFill>
                  <a:schemeClr val="tx1"/>
                </a:solidFill>
                <a:latin typeface="PingFang TC" charset="-120"/>
                <a:ea typeface="PingFang TC" charset="-120"/>
                <a:cs typeface="PingFang TC" charset="-120"/>
              </a:rPr>
              <a:t>How can machine learn better: the machine learning pipeline</a:t>
            </a:r>
            <a:endParaRPr kumimoji="1" lang="zh-TW" altLang="en-US" dirty="0">
              <a:solidFill>
                <a:schemeClr val="tx1"/>
              </a:solidFill>
              <a:latin typeface="PingFang TC" charset="-12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317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Overfitting 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800" y="2058532"/>
            <a:ext cx="6146799" cy="418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does machine learn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/>
                  <a:t>控制</a:t>
                </a:r>
                <a14:m>
                  <m:oMath xmlns:m="http://schemas.openxmlformats.org/officeDocument/2006/math">
                    <m:r>
                      <a:rPr kumimoji="1" lang="zh-TW" altLang="en-US" b="0" i="0" smtClean="0">
                        <a:latin typeface="Cambria Math" charset="0"/>
                        <a:ea typeface="PingFang TC" charset="-120"/>
                        <a:cs typeface="PingFang TC" charset="-120"/>
                      </a:rPr>
                      <m:t> </m:t>
                    </m:r>
                    <m:r>
                      <a:rPr kumimoji="1" lang="en-US" altLang="zh-TW" i="1">
                        <a:latin typeface="Cambria Math" charset="0"/>
                        <a:ea typeface="PingFang TC" charset="-120"/>
                        <a:cs typeface="PingFang TC" charset="-120"/>
                      </a:rPr>
                      <m:t>𝑓</m:t>
                    </m:r>
                    <m:d>
                      <m:dPr>
                        <m:ctrlPr>
                          <a:rPr kumimoji="1" lang="is-IS" altLang="zh-TW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</m:ctrlPr>
                      </m:dPr>
                      <m:e>
                        <m:r>
                          <a:rPr kumimoji="1" lang="en-US" altLang="zh-TW" b="1" i="1">
                            <a:latin typeface="Cambria Math" charset="0"/>
                            <a:ea typeface="PingFang TC" charset="-120"/>
                            <a:cs typeface="PingFang TC" charset="-12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zh-TW" altLang="en-US" dirty="0" smtClean="0"/>
                  <a:t> 的複雜度：</a:t>
                </a:r>
                <a:endParaRPr kumimoji="1" lang="en-US" altLang="zh-TW" dirty="0" smtClean="0"/>
              </a:p>
              <a:p>
                <a:pPr marL="342900" indent="-342900">
                  <a:buFont typeface="Arial" charset="0"/>
                  <a:buChar char="•"/>
                </a:pPr>
                <a:endParaRPr kumimoji="1" lang="en-US" altLang="zh-TW" dirty="0"/>
              </a:p>
              <a:p>
                <a:pPr marL="342900" indent="-342900">
                  <a:buFont typeface="Arial" charset="0"/>
                  <a:buChar char="•"/>
                </a:pPr>
                <a:endParaRPr kumimoji="1" lang="en-US" altLang="zh-TW" dirty="0" smtClean="0"/>
              </a:p>
              <a:p>
                <a:pPr marL="342900" indent="-342900">
                  <a:buFont typeface="Arial" charset="0"/>
                  <a:buChar char="•"/>
                </a:pPr>
                <a:endParaRPr kumimoji="1" lang="en-US" altLang="zh-TW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kumimoji="1" lang="zh-TW" altLang="en-US" dirty="0" smtClean="0"/>
                  <a:t>利用交叉驗證 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(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模擬考</a:t>
                </a:r>
                <a:r>
                  <a:rPr kumimoji="1" lang="en-US" altLang="zh-TW" dirty="0" smtClean="0">
                    <a:latin typeface="PingFang TC" charset="-120"/>
                    <a:ea typeface="PingFang TC" charset="-120"/>
                    <a:cs typeface="PingFang TC" charset="-120"/>
                  </a:rPr>
                  <a:t>)</a:t>
                </a:r>
                <a:r>
                  <a:rPr kumimoji="1" lang="en-US" altLang="zh-TW" dirty="0">
                    <a:latin typeface="PingFang TC" charset="-120"/>
                    <a:ea typeface="PingFang TC" charset="-120"/>
                    <a:cs typeface="PingFang TC" charset="-120"/>
                  </a:rPr>
                  <a:t> </a:t>
                </a:r>
                <a:r>
                  <a:rPr kumimoji="1" lang="zh-TW" altLang="en-US" dirty="0" smtClean="0">
                    <a:latin typeface="PingFang TC" charset="-120"/>
                    <a:ea typeface="PingFang TC" charset="-120"/>
                    <a:cs typeface="PingFang TC" charset="-120"/>
                  </a:rPr>
                  <a:t>挑選好的參數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kumimoji="1" lang="zh-TW" altLang="en-US" dirty="0">
                  <a:latin typeface="PingFang TC" charset="-120"/>
                  <a:ea typeface="PingFang TC" charset="-120"/>
                  <a:cs typeface="PingFang TC" charset="-12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262" t="-11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56394"/>
                  </p:ext>
                </p:extLst>
              </p:nvPr>
            </p:nvGraphicFramePr>
            <p:xfrm>
              <a:off x="822959" y="2627911"/>
              <a:ext cx="7398174" cy="1089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7841"/>
                    <a:gridCol w="550333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kumimoji="1" lang="en-US" altLang="zh-TW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>
                                            <a:lumMod val="75000"/>
                                            <a:lumOff val="2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PingFang TC" charset="-120"/>
                                        <a:cs typeface="PingFang TC" charset="-12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sz="2400" b="0" i="0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𝒙</m:t>
                                            </m:r>
                                          </m:e>
                                        </m:d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kumimoji="1" lang="is-I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𝑖</m:t>
                                        </m:r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𝐿</m:t>
                                        </m:r>
                                        <m:d>
                                          <m:dPr>
                                            <m:ctrlPr>
                                              <a:rPr kumimoji="1" lang="is-I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TW" sz="24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,</m:t>
                                            </m:r>
                                            <m:r>
                                              <a:rPr kumimoji="1" lang="en-US" altLang="zh-TW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PingFang TC" charset="-120"/>
                                                <a:cs typeface="PingFang TC" charset="-12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kumimoji="1" lang="is-IS" altLang="zh-TW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>
                                                        <a:lumMod val="75000"/>
                                                        <a:lumOff val="25000"/>
                                                      </a:srgbClr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charset="0"/>
                                                    <a:ea typeface="PingFang TC" charset="-120"/>
                                                    <a:cs typeface="PingFang TC" charset="-12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kumimoji="1" lang="en-US" altLang="zh-TW" sz="2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kumimoji="1" lang="en-US" altLang="zh-TW" sz="2400" b="1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  <m:t>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kumimoji="1" lang="en-US" altLang="zh-TW" sz="2400" b="0" i="1" u="none" strike="noStrike" kern="120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0000">
                                                            <a:lumMod val="75000"/>
                                                            <a:lumOff val="25000"/>
                                                          </a:srgb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charset="0"/>
                                                        <a:ea typeface="PingFang TC" charset="-120"/>
                                                        <a:cs typeface="PingFang TC" charset="-12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PingFang TC" charset="-120"/>
                                            <a:cs typeface="PingFang TC" charset="-120"/>
                                          </a:rPr>
                                          <m:t>+</m:t>
                                        </m:r>
                                        <m:r>
                                          <a:rPr kumimoji="1" lang="en-US" altLang="zh-TW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>
                                                <a:lumMod val="75000"/>
                                                <a:lumOff val="25000"/>
                                              </a:srgb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𝜆</m:t>
                                        </m:r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kumimoji="1" lang="en-US" altLang="zh-TW" sz="2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sz="24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>
                                                    <a:lumMod val="75000"/>
                                                    <a:lumOff val="25000"/>
                                                  </a:srgbClr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𝑓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(3)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256394"/>
                  </p:ext>
                </p:extLst>
              </p:nvPr>
            </p:nvGraphicFramePr>
            <p:xfrm>
              <a:off x="822959" y="2627911"/>
              <a:ext cx="7398174" cy="10899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47841"/>
                    <a:gridCol w="550333"/>
                  </a:tblGrid>
                  <a:tr h="108991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89" t="-559" r="-8356" b="-2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0" dirty="0" smtClean="0">
                              <a:solidFill>
                                <a:schemeClr val="tx1"/>
                              </a:solidFill>
                              <a:latin typeface="PingFang TC" charset="-120"/>
                              <a:ea typeface="PingFang TC" charset="-120"/>
                              <a:cs typeface="PingFang TC" charset="-120"/>
                            </a:rPr>
                            <a:t>(3)</a:t>
                          </a:r>
                          <a:endParaRPr lang="zh-TW" altLang="en-US" sz="2400" b="0" dirty="0">
                            <a:solidFill>
                              <a:schemeClr val="tx1"/>
                            </a:solidFill>
                            <a:latin typeface="PingFang TC" charset="-120"/>
                            <a:ea typeface="PingFang TC" charset="-120"/>
                            <a:cs typeface="PingFang TC" charset="-120"/>
                          </a:endParaRPr>
                        </a:p>
                      </a:txBody>
                      <a:tcPr anchor="ctr"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0815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Cross Validation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2682875"/>
            <a:ext cx="7150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37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 Validation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20863"/>
            <a:ext cx="5476240" cy="43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5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736840" cy="3566160"/>
          </a:xfrm>
        </p:spPr>
        <p:txBody>
          <a:bodyPr>
            <a:normAutofit/>
          </a:bodyPr>
          <a:lstStyle/>
          <a:p>
            <a:r>
              <a:rPr kumimoji="1" lang="en-US" altLang="zh-TW" sz="5700" dirty="0" smtClean="0"/>
              <a:t>Machine learning pipeline</a:t>
            </a:r>
            <a:endParaRPr kumimoji="1" lang="zh-TW" altLang="en-US" sz="57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799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pipeline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2784536"/>
            <a:ext cx="7543800" cy="258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6000" dirty="0"/>
              <a:t>機器學習是什麼？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36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Learning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197" y="2565395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l</a:t>
            </a:r>
            <a:r>
              <a:rPr kumimoji="1" lang="en-US" altLang="zh-TW" sz="2400" dirty="0" smtClean="0"/>
              <a:t>ectures</a:t>
            </a:r>
            <a:endParaRPr kumimoji="1"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28127" y="3069395"/>
            <a:ext cx="135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xamples</a:t>
            </a:r>
            <a:endParaRPr kumimoji="1"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28127" y="3573395"/>
            <a:ext cx="135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xercises</a:t>
            </a:r>
            <a:endParaRPr kumimoji="1"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38197" y="4077395"/>
            <a:ext cx="124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is-IS" altLang="zh-TW" sz="2400" dirty="0" smtClean="0"/>
              <a:t>…</a:t>
            </a:r>
            <a:endParaRPr kumimoji="1"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098798" y="3342562"/>
            <a:ext cx="736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skill</a:t>
            </a:r>
            <a:endParaRPr kumimoji="1"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377264" y="3144794"/>
            <a:ext cx="124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</a:t>
            </a:r>
            <a:r>
              <a:rPr kumimoji="1" lang="en-US" altLang="zh-TW" sz="2400" dirty="0" smtClean="0"/>
              <a:t>xams,</a:t>
            </a:r>
          </a:p>
          <a:p>
            <a:r>
              <a:rPr kumimoji="1" lang="en-US" altLang="zh-TW" sz="2400" dirty="0"/>
              <a:t>t</a:t>
            </a:r>
            <a:r>
              <a:rPr kumimoji="1" lang="en-US" altLang="zh-TW" sz="2400" dirty="0" smtClean="0"/>
              <a:t>ests, </a:t>
            </a:r>
            <a:r>
              <a:rPr kumimoji="1" lang="is-IS" altLang="zh-TW" sz="2400" dirty="0" smtClean="0"/>
              <a:t>…</a:t>
            </a:r>
            <a:endParaRPr kumimoji="1"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163728" y="3325628"/>
            <a:ext cx="103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smtClean="0"/>
              <a:t>???</a:t>
            </a:r>
            <a:endParaRPr kumimoji="1" lang="zh-TW" altLang="en-US" sz="2400" dirty="0"/>
          </a:p>
        </p:txBody>
      </p:sp>
      <p:cxnSp>
        <p:nvCxnSpPr>
          <p:cNvPr id="36" name="直線箭頭接點 35"/>
          <p:cNvCxnSpPr>
            <a:stCxn id="4" idx="3"/>
          </p:cNvCxnSpPr>
          <p:nvPr/>
        </p:nvCxnSpPr>
        <p:spPr>
          <a:xfrm>
            <a:off x="2082797" y="2796228"/>
            <a:ext cx="1016001" cy="54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/>
          <p:cNvCxnSpPr>
            <a:stCxn id="29" idx="3"/>
          </p:cNvCxnSpPr>
          <p:nvPr/>
        </p:nvCxnSpPr>
        <p:spPr>
          <a:xfrm>
            <a:off x="2082797" y="3300228"/>
            <a:ext cx="1016001" cy="15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>
            <a:stCxn id="30" idx="3"/>
            <a:endCxn id="32" idx="1"/>
          </p:cNvCxnSpPr>
          <p:nvPr/>
        </p:nvCxnSpPr>
        <p:spPr>
          <a:xfrm flipV="1">
            <a:off x="2082797" y="3573395"/>
            <a:ext cx="1016001" cy="23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/>
          <p:cNvCxnSpPr>
            <a:stCxn id="31" idx="3"/>
          </p:cNvCxnSpPr>
          <p:nvPr/>
        </p:nvCxnSpPr>
        <p:spPr>
          <a:xfrm flipV="1">
            <a:off x="2082797" y="3699933"/>
            <a:ext cx="1016001" cy="608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>
            <a:stCxn id="32" idx="3"/>
            <a:endCxn id="33" idx="1"/>
          </p:cNvCxnSpPr>
          <p:nvPr/>
        </p:nvCxnSpPr>
        <p:spPr>
          <a:xfrm flipV="1">
            <a:off x="3835400" y="3560293"/>
            <a:ext cx="541864" cy="1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>
            <a:stCxn id="33" idx="3"/>
            <a:endCxn id="34" idx="1"/>
          </p:cNvCxnSpPr>
          <p:nvPr/>
        </p:nvCxnSpPr>
        <p:spPr>
          <a:xfrm flipV="1">
            <a:off x="5621864" y="3556461"/>
            <a:ext cx="541864" cy="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38201" y="2692400"/>
            <a:ext cx="7374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 smtClean="0"/>
              <a:t>Machine learning = let machine learn!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6773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Machine learning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2099737"/>
            <a:ext cx="7543801" cy="387773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從資料中學習技術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技術</a:t>
            </a:r>
            <a:r>
              <a:rPr kumimoji="1" lang="en-US" altLang="zh-TW" dirty="0" smtClean="0"/>
              <a:t> = </a:t>
            </a:r>
            <a:r>
              <a:rPr kumimoji="1" lang="zh-TW" altLang="en-US" dirty="0" smtClean="0"/>
              <a:t>績效指標</a:t>
            </a:r>
            <a:r>
              <a:rPr kumimoji="1" lang="en-US" altLang="zh-TW" dirty="0" smtClean="0"/>
              <a:t> (e.g. </a:t>
            </a:r>
            <a:r>
              <a:rPr kumimoji="1" lang="zh-TW" altLang="en-US" dirty="0" smtClean="0"/>
              <a:t>考試成績、預測精準度</a:t>
            </a:r>
            <a:r>
              <a:rPr kumimoji="1" lang="en-US" altLang="zh-TW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endParaRPr kumimoji="1" lang="en-US" altLang="zh-TW" dirty="0"/>
          </a:p>
          <a:p>
            <a:pPr marL="342900" indent="-342900">
              <a:buFont typeface="Arial" charset="0"/>
              <a:buChar char="•"/>
            </a:pP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/>
              <a:t>目標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找出能達到最高績效指標的方案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26067" y="3276600"/>
            <a:ext cx="737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data</a:t>
            </a:r>
            <a:endParaRPr kumimoji="1"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573867" y="3276600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ML</a:t>
            </a:r>
            <a:endParaRPr kumimoji="1"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57221" y="3276599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skill</a:t>
            </a:r>
            <a:endParaRPr kumimoji="1" lang="zh-TW" altLang="en-US" sz="2400" dirty="0"/>
          </a:p>
        </p:txBody>
      </p:sp>
      <p:cxnSp>
        <p:nvCxnSpPr>
          <p:cNvPr id="8" name="直線箭頭接點 7"/>
          <p:cNvCxnSpPr>
            <a:stCxn id="4" idx="3"/>
            <a:endCxn id="5" idx="1"/>
          </p:cNvCxnSpPr>
          <p:nvPr/>
        </p:nvCxnSpPr>
        <p:spPr>
          <a:xfrm>
            <a:off x="1863705" y="3507433"/>
            <a:ext cx="710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>
            <a:stCxn id="5" idx="3"/>
            <a:endCxn id="6" idx="1"/>
          </p:cNvCxnSpPr>
          <p:nvPr/>
        </p:nvCxnSpPr>
        <p:spPr>
          <a:xfrm flipV="1">
            <a:off x="3151269" y="3507432"/>
            <a:ext cx="7059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18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機器學習的應用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TW" dirty="0">
                <a:hlinkClick r:id="rId2"/>
              </a:rPr>
              <a:t>s</a:t>
            </a:r>
            <a:r>
              <a:rPr kumimoji="1" lang="en-US" altLang="zh-TW" dirty="0" smtClean="0">
                <a:hlinkClick r:id="rId2"/>
              </a:rPr>
              <a:t>mart factories (</a:t>
            </a:r>
            <a:r>
              <a:rPr kumimoji="1" lang="zh-TW" altLang="en-US" dirty="0" smtClean="0">
                <a:hlinkClick r:id="rId2"/>
              </a:rPr>
              <a:t>工業</a:t>
            </a:r>
            <a:r>
              <a:rPr kumimoji="1" lang="en-US" altLang="zh-TW" dirty="0" smtClean="0">
                <a:hlinkClick r:id="rId2"/>
              </a:rPr>
              <a:t>4.0</a:t>
            </a:r>
            <a:r>
              <a:rPr kumimoji="1" lang="en-US" altLang="zh-TW" dirty="0">
                <a:hlinkClick r:id="rId2"/>
              </a:rPr>
              <a:t>)</a:t>
            </a:r>
            <a:r>
              <a:rPr kumimoji="1" lang="en-US" altLang="zh-TW" dirty="0" smtClean="0">
                <a:hlinkClick r:id="rId2"/>
              </a:rPr>
              <a:t> 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>
                <a:hlinkClick r:id="rId3"/>
              </a:rPr>
              <a:t>長照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en-US" altLang="zh-TW" dirty="0" smtClean="0">
                <a:hlinkClick r:id="rId4"/>
              </a:rPr>
              <a:t>FinTech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>
                <a:hlinkClick r:id="rId5"/>
              </a:rPr>
              <a:t>食品安全</a:t>
            </a:r>
            <a:endParaRPr kumimoji="1" lang="en-US" altLang="zh-TW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zh-TW" altLang="en-US" dirty="0" smtClean="0">
                <a:hlinkClick r:id="rId6"/>
              </a:rPr>
              <a:t>自動駕駛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54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6000" dirty="0"/>
              <a:t>機器學習的種類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449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機器學習的種類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kumimoji="1" lang="zh-TW" altLang="en-US" dirty="0" smtClean="0"/>
              <a:t>監督學習</a:t>
            </a:r>
            <a:endParaRPr kumimoji="1" lang="en-US" altLang="zh-TW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TW" altLang="en-US" dirty="0"/>
              <a:t>無監督</a:t>
            </a:r>
            <a:r>
              <a:rPr kumimoji="1" lang="zh-TW" altLang="en-US" dirty="0" smtClean="0"/>
              <a:t>學習</a:t>
            </a:r>
            <a:endParaRPr kumimoji="1" lang="en-US" altLang="zh-TW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TW" altLang="en-US" dirty="0"/>
              <a:t>半監督</a:t>
            </a:r>
            <a:r>
              <a:rPr kumimoji="1" lang="zh-TW" altLang="en-US" dirty="0" smtClean="0"/>
              <a:t>學習</a:t>
            </a:r>
            <a:endParaRPr kumimoji="1" lang="en-US" altLang="zh-TW" dirty="0" smtClean="0"/>
          </a:p>
          <a:p>
            <a:pPr marL="457200" indent="-457200">
              <a:buFont typeface="Arial" charset="0"/>
              <a:buChar char="•"/>
            </a:pPr>
            <a:r>
              <a:rPr kumimoji="1" lang="zh-TW" altLang="en-US" dirty="0"/>
              <a:t>增強學習</a:t>
            </a:r>
          </a:p>
        </p:txBody>
      </p:sp>
    </p:spTree>
    <p:extLst>
      <p:ext uri="{BB962C8B-B14F-4D97-AF65-F5344CB8AC3E}">
        <p14:creationId xmlns:p14="http://schemas.microsoft.com/office/powerpoint/2010/main" val="113944099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368</TotalTime>
  <Words>482</Words>
  <Application>Microsoft Macintosh PowerPoint</Application>
  <PresentationFormat>如螢幕大小 (4:3)</PresentationFormat>
  <Paragraphs>106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(使用中文字型)</vt:lpstr>
      <vt:lpstr>Calibri</vt:lpstr>
      <vt:lpstr>Calibri Light</vt:lpstr>
      <vt:lpstr>Cambria Math</vt:lpstr>
      <vt:lpstr>PingFang TC</vt:lpstr>
      <vt:lpstr>新細明體</vt:lpstr>
      <vt:lpstr>蘋方-繁 細體</vt:lpstr>
      <vt:lpstr>蘋方-繁 標準體</vt:lpstr>
      <vt:lpstr>Arial</vt:lpstr>
      <vt:lpstr>回顧</vt:lpstr>
      <vt:lpstr>機器學習導論</vt:lpstr>
      <vt:lpstr>大綱</vt:lpstr>
      <vt:lpstr>機器學習是什麼？</vt:lpstr>
      <vt:lpstr>Learning</vt:lpstr>
      <vt:lpstr>PowerPoint 簡報</vt:lpstr>
      <vt:lpstr>Machine learning</vt:lpstr>
      <vt:lpstr>機器學習的應用</vt:lpstr>
      <vt:lpstr>機器學習的種類</vt:lpstr>
      <vt:lpstr>機器學習的種類</vt:lpstr>
      <vt:lpstr>監督學習</vt:lpstr>
      <vt:lpstr>無監督學習</vt:lpstr>
      <vt:lpstr>半監督學習</vt:lpstr>
      <vt:lpstr>增強學習</vt:lpstr>
      <vt:lpstr>機器如何學習？</vt:lpstr>
      <vt:lpstr>How does machine learn</vt:lpstr>
      <vt:lpstr>How does machine learn</vt:lpstr>
      <vt:lpstr>How does machine learn</vt:lpstr>
      <vt:lpstr>等等，有沒有哪裡怪怪的？</vt:lpstr>
      <vt:lpstr>Learning</vt:lpstr>
      <vt:lpstr>Overfitting …</vt:lpstr>
      <vt:lpstr>How does machine learn</vt:lpstr>
      <vt:lpstr>Cross Validation</vt:lpstr>
      <vt:lpstr>Cross Validation</vt:lpstr>
      <vt:lpstr>Machine learning pipeline</vt:lpstr>
      <vt:lpstr>Machine learning pipeline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Microsoft Office 使用者</dc:creator>
  <cp:lastModifiedBy>Microsoft Office 使用者</cp:lastModifiedBy>
  <cp:revision>51</cp:revision>
  <dcterms:created xsi:type="dcterms:W3CDTF">2016-12-22T12:19:42Z</dcterms:created>
  <dcterms:modified xsi:type="dcterms:W3CDTF">2016-12-23T16:16:09Z</dcterms:modified>
</cp:coreProperties>
</file>